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E7D05-19A0-474F-A7E1-21CFF33DE082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48315-7E83-4BB3-8270-2584E3406F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44549-184C-4627-85EB-3316B565CC76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86192-2C38-4E70-BD56-D175FDC88D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265C4-33AB-439F-A25C-6CDFC9980681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1AFAC-ADF8-44D2-A5E1-9F04B1F642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FE989-5B7F-4EEF-AA9B-F8A27250D27E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EF7FC-A183-446C-8068-D06EFFFAA4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4407A-73B4-4426-B9B8-007C2C95C6E3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F7BE2-7665-478C-B231-05A2EBCCF4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1600-BF04-446B-B525-1D2F44062A00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CD9CB-5669-4530-BD09-BF908E751A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DB5F5-6FBD-47A8-B632-B3F832FF6B3C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808A4-AC0F-4B83-B1C7-42CBCCF4C2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D2FA-114A-4851-B2CA-2A8469924847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5FCF-2043-4787-9EBC-169013DB2D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3581B-D489-4016-BB26-45A55983C120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70A02-F64F-4C81-89DF-C337727B2B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B3BB7-CCF5-46A4-8F9E-010D5CF7496E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3A2FF-A3E4-4EDB-B916-9DD7298048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9A0B5-A1BB-4E27-8B55-86A7A99B7780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73EE5-BF05-47ED-A842-08EE95DAC0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088B5C-A861-49BA-8610-B49EBAD3CA20}" type="datetimeFigureOut">
              <a:rPr lang="ru-RU"/>
              <a:pPr>
                <a:defRPr/>
              </a:pPr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3C45263-0F46-43B2-BEC9-EB822CC5BF6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4513" y="1573213"/>
            <a:ext cx="11036300" cy="2278060"/>
          </a:xfrm>
          <a:prstGeom prst="rect">
            <a:avLst/>
          </a:prstGeo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" panose="020B0504020101010102" pitchFamily="34" charset="0"/>
                <a:ea typeface="Ropa Sans Pro Light"/>
                <a:cs typeface="Ropa Sans Pro" panose="020B0504020101010102" pitchFamily="34" charset="0"/>
              </a:rPr>
              <a:t>В мире искусства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" panose="020B0504020101010102" pitchFamily="34" charset="0"/>
                <a:ea typeface="Ropa Sans Pro Light"/>
                <a:cs typeface="Ropa Sans Pro" panose="020B0504020101010102" pitchFamily="34" charset="0"/>
              </a:rPr>
              <a:t>: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/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Электронный комплект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наглядных материалов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по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основным терминам и понятиям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в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области изобразительного искусства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для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обучающихся 5-7 классов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pa Sans Pro Light"/>
              <a:ea typeface="Ropa Sans Pro Light"/>
              <a:cs typeface="Ropa Sans Pro Ligh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075" y="5184775"/>
            <a:ext cx="6096000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tabLst>
                <a:tab pos="531813" algn="l"/>
              </a:tabLst>
            </a:pPr>
            <a:r>
              <a:rPr lang="ru-RU" sz="1600" b="1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Организатор</a:t>
            </a:r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/>
            </a:r>
            <a:b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</a:br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АНО ДПО «Межрегиональный центр </a:t>
            </a:r>
          </a:p>
          <a:p>
            <a:pPr eaLnBrk="1" hangingPunct="1">
              <a:tabLst>
                <a:tab pos="531813" algn="l"/>
              </a:tabLst>
            </a:pPr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инновационных технологий в образовании»</a:t>
            </a:r>
            <a:b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</a:br>
            <a:endParaRPr lang="ru-RU" sz="1600">
              <a:solidFill>
                <a:srgbClr val="203864"/>
              </a:solidFill>
              <a:ea typeface="Khmer UI" pitchFamily="34" charset="0"/>
              <a:cs typeface="Khmer UI" pitchFamily="34" charset="0"/>
            </a:endParaRPr>
          </a:p>
        </p:txBody>
      </p:sp>
      <p:pic>
        <p:nvPicPr>
          <p:cNvPr id="2052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3363" y="5195888"/>
            <a:ext cx="923925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585075" y="5243513"/>
            <a:ext cx="48069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ru-RU" sz="1600" b="1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Ключевой партнер</a:t>
            </a:r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/>
            </a:r>
            <a:b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</a:br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ФГБОУ ВО «Вятский государственный университет»</a:t>
            </a:r>
          </a:p>
          <a:p>
            <a:pPr eaLnBrk="1" hangingPunct="1"/>
            <a:r>
              <a:rPr lang="ru-RU" sz="1600">
                <a:solidFill>
                  <a:srgbClr val="203864"/>
                </a:solidFill>
                <a:ea typeface="Khmer UI" pitchFamily="34" charset="0"/>
                <a:cs typeface="Khmer UI" pitchFamily="34" charset="0"/>
              </a:rPr>
              <a:t>Педагогический институт</a:t>
            </a:r>
          </a:p>
        </p:txBody>
      </p:sp>
      <p:sp>
        <p:nvSpPr>
          <p:cNvPr id="2054" name="object 6"/>
          <p:cNvSpPr>
            <a:spLocks noChangeArrowheads="1"/>
          </p:cNvSpPr>
          <p:nvPr/>
        </p:nvSpPr>
        <p:spPr bwMode="auto">
          <a:xfrm>
            <a:off x="544513" y="5243513"/>
            <a:ext cx="777875" cy="7635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/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55050" y="488950"/>
            <a:ext cx="29257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Рисунок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5" y="488950"/>
            <a:ext cx="35433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57600" y="3992561"/>
            <a:ext cx="4681538" cy="914400"/>
          </a:xfrm>
          <a:prstGeom prst="rect">
            <a:avLst/>
          </a:prstGeo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pa Sans Pro Light"/>
                <a:ea typeface="Ropa Sans Pro Light"/>
                <a:cs typeface="Ropa Sans Pro Light"/>
              </a:rPr>
              <a:t>Предметная область: Изобразительное искусство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50" y="534988"/>
            <a:ext cx="108727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Команда проекта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11150" y="1525588"/>
            <a:ext cx="1087278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Косолапова Полина Алексеевна</a:t>
            </a:r>
          </a:p>
          <a:p>
            <a:pPr eaLnBrk="1" hangingPunct="1"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Старухина Анна Сергеевна, Исаева </a:t>
            </a:r>
            <a:r>
              <a:rPr lang="ru-RU" sz="2000" dirty="0" err="1"/>
              <a:t>Ясемен</a:t>
            </a:r>
            <a:r>
              <a:rPr lang="ru-RU" sz="2000" dirty="0"/>
              <a:t> </a:t>
            </a:r>
            <a:r>
              <a:rPr lang="ru-RU" sz="2000" dirty="0" err="1"/>
              <a:t>Гахраман</a:t>
            </a:r>
            <a:r>
              <a:rPr lang="ru-RU" sz="2000" dirty="0"/>
              <a:t> </a:t>
            </a:r>
            <a:r>
              <a:rPr lang="ru-RU" sz="2000" dirty="0" err="1"/>
              <a:t>кызы</a:t>
            </a:r>
            <a:endParaRPr lang="ru-RU" sz="2000" dirty="0"/>
          </a:p>
          <a:p>
            <a:pPr eaLnBrk="1" hangingPunct="1"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 eaLnBrk="1" hangingPunct="1"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 err="1"/>
              <a:t>Самсоненкова</a:t>
            </a:r>
            <a:r>
              <a:rPr lang="ru-RU" sz="2000" dirty="0"/>
              <a:t> Екатерина</a:t>
            </a:r>
            <a:r>
              <a:rPr lang="en-US" sz="2000" dirty="0"/>
              <a:t> </a:t>
            </a:r>
            <a:r>
              <a:rPr lang="ru-RU" sz="2000" dirty="0"/>
              <a:t>Михайловна, учитель изобразительного искусства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МАОУ </a:t>
            </a:r>
            <a:r>
              <a:rPr lang="ru-RU" sz="2000" dirty="0"/>
              <a:t>СОШ №109, г. Пермь	</a:t>
            </a:r>
          </a:p>
          <a:p>
            <a:pPr eaLnBrk="1" hangingPunct="1"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Крысова Виктория Анатольевна, заведующая кафедрой дизайна и изобразительного искусства, кандидат педагогических наук, доцент ФГБОУ ВО «Вятский государственный </a:t>
            </a:r>
            <a:r>
              <a:rPr lang="ru-RU" sz="2000" dirty="0" smtClean="0"/>
              <a:t>университет», г. Киров</a:t>
            </a:r>
            <a:endParaRPr lang="ru-RU" sz="1000" dirty="0"/>
          </a:p>
        </p:txBody>
      </p:sp>
      <p:pic>
        <p:nvPicPr>
          <p:cNvPr id="3076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" y="5840413"/>
            <a:ext cx="2311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4388" y="5819775"/>
            <a:ext cx="20320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4135438" y="5794375"/>
            <a:ext cx="777875" cy="7635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/>
          </a:p>
        </p:txBody>
      </p:sp>
      <p:pic>
        <p:nvPicPr>
          <p:cNvPr id="3079" name="Рисунок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21488" y="5713413"/>
            <a:ext cx="922337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50" y="534988"/>
            <a:ext cx="108727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Проблема, которую должен решать проект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50" y="2084388"/>
            <a:ext cx="10872788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atin typeface="+mn-lt"/>
              </a:rPr>
              <a:t>Недостаточный уровень сформированности знаний по терминологии и основным понятиям в области изобразительного искусства у учащихся 5-7 </a:t>
            </a:r>
            <a:r>
              <a:rPr lang="ru-RU" sz="2800" i="1" dirty="0" smtClean="0">
                <a:latin typeface="+mn-lt"/>
              </a:rPr>
              <a:t>классов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100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" y="5840413"/>
            <a:ext cx="2311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Рисунок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4388" y="5819775"/>
            <a:ext cx="20320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object 6"/>
          <p:cNvSpPr>
            <a:spLocks noChangeArrowheads="1"/>
          </p:cNvSpPr>
          <p:nvPr/>
        </p:nvSpPr>
        <p:spPr bwMode="auto">
          <a:xfrm>
            <a:off x="4135438" y="5794375"/>
            <a:ext cx="777875" cy="7635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ru-RU"/>
          </a:p>
        </p:txBody>
      </p:sp>
      <p:pic>
        <p:nvPicPr>
          <p:cNvPr id="4103" name="Рисунок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21488" y="5713413"/>
            <a:ext cx="922337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513" y="484188"/>
            <a:ext cx="1083151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Противоречие, которое должен решать проект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50" y="1408113"/>
            <a:ext cx="10831513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atin typeface="+mn-lt"/>
              </a:rPr>
              <a:t>Противоречие между </a:t>
            </a:r>
            <a:r>
              <a:rPr lang="ru-RU" sz="2800" b="1" i="1" dirty="0">
                <a:latin typeface="+mn-lt"/>
              </a:rPr>
              <a:t>необходимостью</a:t>
            </a:r>
            <a:r>
              <a:rPr lang="ru-RU" sz="2800" i="1" dirty="0">
                <a:latin typeface="+mn-lt"/>
              </a:rPr>
              <a:t> повышения уровня сформированности знаний в области терминологии и основных понятий по изобразительному искусству и </a:t>
            </a:r>
            <a:r>
              <a:rPr lang="ru-RU" sz="2800" b="1" i="1" dirty="0">
                <a:latin typeface="+mn-lt"/>
              </a:rPr>
              <a:t>недостаточным </a:t>
            </a:r>
            <a:r>
              <a:rPr lang="ru-RU" sz="2800" i="1" dirty="0">
                <a:latin typeface="+mn-lt"/>
              </a:rPr>
              <a:t>количеством наглядных</a:t>
            </a:r>
            <a:r>
              <a:rPr lang="en-US" sz="2800" i="1" dirty="0">
                <a:latin typeface="+mn-lt"/>
              </a:rPr>
              <a:t> </a:t>
            </a:r>
            <a:r>
              <a:rPr lang="ru-RU" sz="2800" i="1" dirty="0">
                <a:latin typeface="+mn-lt"/>
              </a:rPr>
              <a:t>материалов (плакаты, раздаточные материалы) </a:t>
            </a:r>
            <a:endParaRPr lang="ru-RU" sz="2800" i="1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5124" name="Группа 1"/>
          <p:cNvGrpSpPr>
            <a:grpSpLocks/>
          </p:cNvGrpSpPr>
          <p:nvPr/>
        </p:nvGrpSpPr>
        <p:grpSpPr bwMode="auto">
          <a:xfrm>
            <a:off x="585788" y="5713413"/>
            <a:ext cx="11150600" cy="925512"/>
            <a:chOff x="585973" y="5713516"/>
            <a:chExt cx="11149829" cy="925353"/>
          </a:xfrm>
        </p:grpSpPr>
        <p:pic>
          <p:nvPicPr>
            <p:cNvPr id="5125" name="Рисунок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5973" y="5839979"/>
              <a:ext cx="2311463" cy="672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Рисунок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704602" y="5820182"/>
              <a:ext cx="2031200" cy="712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7" name="object 6"/>
            <p:cNvSpPr>
              <a:spLocks noChangeArrowheads="1"/>
            </p:cNvSpPr>
            <p:nvPr/>
          </p:nvSpPr>
          <p:spPr bwMode="auto">
            <a:xfrm>
              <a:off x="4135304" y="5794053"/>
              <a:ext cx="778219" cy="764281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endParaRPr lang="ru-RU"/>
            </a:p>
          </p:txBody>
        </p:sp>
        <p:pic>
          <p:nvPicPr>
            <p:cNvPr id="5128" name="Рисунок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820929" y="5713516"/>
              <a:ext cx="922670" cy="925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550" y="517525"/>
            <a:ext cx="1082992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Цель проекта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36550" y="1717675"/>
            <a:ext cx="108299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3200" i="1">
                <a:solidFill>
                  <a:srgbClr val="000000"/>
                </a:solidFill>
              </a:rPr>
              <a:t>Повышение уровня сформированности знаний </a:t>
            </a:r>
            <a:r>
              <a:rPr lang="ru-RU" sz="3200" i="1"/>
              <a:t>в области терминологии и основных понятий по изобразительному искусству </a:t>
            </a:r>
            <a:r>
              <a:rPr lang="ru-RU" sz="3200" i="1">
                <a:solidFill>
                  <a:srgbClr val="000000"/>
                </a:solidFill>
              </a:rPr>
              <a:t>при помощи разработки электронного комплекта учебно-наглядных материалов, содержащих основные термины и понятия в сочетании с иллюстрациями для обучающихся 5-7 классов </a:t>
            </a:r>
            <a:endParaRPr lang="ru-RU" sz="3200" i="1">
              <a:solidFill>
                <a:srgbClr val="FF0000"/>
              </a:solidFill>
            </a:endParaRPr>
          </a:p>
        </p:txBody>
      </p:sp>
      <p:grpSp>
        <p:nvGrpSpPr>
          <p:cNvPr id="6148" name="Группа 4"/>
          <p:cNvGrpSpPr>
            <a:grpSpLocks/>
          </p:cNvGrpSpPr>
          <p:nvPr/>
        </p:nvGrpSpPr>
        <p:grpSpPr bwMode="auto">
          <a:xfrm>
            <a:off x="585788" y="5713413"/>
            <a:ext cx="11150600" cy="925512"/>
            <a:chOff x="585973" y="5713516"/>
            <a:chExt cx="11149829" cy="925353"/>
          </a:xfrm>
        </p:grpSpPr>
        <p:pic>
          <p:nvPicPr>
            <p:cNvPr id="6149" name="Рисунок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5973" y="5839979"/>
              <a:ext cx="2311463" cy="672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0" name="Рисунок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704602" y="5820182"/>
              <a:ext cx="2031200" cy="712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1" name="object 6"/>
            <p:cNvSpPr>
              <a:spLocks noChangeArrowheads="1"/>
            </p:cNvSpPr>
            <p:nvPr/>
          </p:nvSpPr>
          <p:spPr bwMode="auto">
            <a:xfrm>
              <a:off x="4135304" y="5794053"/>
              <a:ext cx="778219" cy="764281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endParaRPr lang="ru-RU"/>
            </a:p>
          </p:txBody>
        </p:sp>
        <p:pic>
          <p:nvPicPr>
            <p:cNvPr id="6152" name="Рисунок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820929" y="5713516"/>
              <a:ext cx="922670" cy="925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50" y="534988"/>
            <a:ext cx="108172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Ожидаемый результат (продукт, ресурс)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387350" y="2171700"/>
            <a:ext cx="1081722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3200" i="1">
                <a:solidFill>
                  <a:srgbClr val="000000"/>
                </a:solidFill>
              </a:rPr>
              <a:t>Электронный комплект учебно-наглядных материалов по основным терминам и понятиям в области изобразительного искусства для учащихся 5-7 классов (раздаточные материалы, плакаты)</a:t>
            </a:r>
          </a:p>
        </p:txBody>
      </p:sp>
      <p:grpSp>
        <p:nvGrpSpPr>
          <p:cNvPr id="7172" name="Группа 4"/>
          <p:cNvGrpSpPr>
            <a:grpSpLocks/>
          </p:cNvGrpSpPr>
          <p:nvPr/>
        </p:nvGrpSpPr>
        <p:grpSpPr bwMode="auto">
          <a:xfrm>
            <a:off x="585788" y="5713413"/>
            <a:ext cx="11150600" cy="925512"/>
            <a:chOff x="585973" y="5713516"/>
            <a:chExt cx="11149829" cy="925353"/>
          </a:xfrm>
        </p:grpSpPr>
        <p:pic>
          <p:nvPicPr>
            <p:cNvPr id="7173" name="Рисунок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5973" y="5839979"/>
              <a:ext cx="2311463" cy="672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4" name="Рисунок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704602" y="5820182"/>
              <a:ext cx="2031200" cy="712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5" name="object 6"/>
            <p:cNvSpPr>
              <a:spLocks noChangeArrowheads="1"/>
            </p:cNvSpPr>
            <p:nvPr/>
          </p:nvSpPr>
          <p:spPr bwMode="auto">
            <a:xfrm>
              <a:off x="4135304" y="5794053"/>
              <a:ext cx="778219" cy="764281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endParaRPr lang="ru-RU"/>
            </a:p>
          </p:txBody>
        </p:sp>
        <p:pic>
          <p:nvPicPr>
            <p:cNvPr id="7176" name="Рисунок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820929" y="5713516"/>
              <a:ext cx="922670" cy="925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171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55</cp:revision>
  <dcterms:created xsi:type="dcterms:W3CDTF">2021-03-02T07:04:14Z</dcterms:created>
  <dcterms:modified xsi:type="dcterms:W3CDTF">2021-11-16T05:58:35Z</dcterms:modified>
</cp:coreProperties>
</file>